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92" r:id="rId4"/>
    <p:sldId id="291" r:id="rId5"/>
    <p:sldId id="294" r:id="rId6"/>
    <p:sldId id="361" r:id="rId7"/>
    <p:sldId id="363" r:id="rId8"/>
    <p:sldId id="364" r:id="rId9"/>
    <p:sldId id="365" r:id="rId10"/>
    <p:sldId id="367" r:id="rId11"/>
    <p:sldId id="368" r:id="rId12"/>
    <p:sldId id="371" r:id="rId13"/>
    <p:sldId id="390" r:id="rId14"/>
    <p:sldId id="392" r:id="rId15"/>
    <p:sldId id="383" r:id="rId16"/>
    <p:sldId id="395" r:id="rId17"/>
    <p:sldId id="396" r:id="rId18"/>
    <p:sldId id="346" r:id="rId19"/>
    <p:sldId id="342" r:id="rId20"/>
    <p:sldId id="393" r:id="rId21"/>
    <p:sldId id="345" r:id="rId22"/>
    <p:sldId id="394" r:id="rId23"/>
    <p:sldId id="397" r:id="rId24"/>
    <p:sldId id="388" r:id="rId25"/>
    <p:sldId id="398" r:id="rId26"/>
    <p:sldId id="293" r:id="rId27"/>
    <p:sldId id="350" r:id="rId28"/>
    <p:sldId id="372" r:id="rId29"/>
    <p:sldId id="374" r:id="rId30"/>
    <p:sldId id="384" r:id="rId31"/>
    <p:sldId id="385" r:id="rId32"/>
    <p:sldId id="380" r:id="rId33"/>
    <p:sldId id="381" r:id="rId34"/>
    <p:sldId id="375" r:id="rId35"/>
    <p:sldId id="401" r:id="rId36"/>
    <p:sldId id="378" r:id="rId37"/>
    <p:sldId id="400" r:id="rId38"/>
    <p:sldId id="287" r:id="rId39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G마켓 산스 Bold" panose="02000000000000000000" pitchFamily="50" charset="-127"/>
      <p:regular r:id="rId46"/>
    </p:embeddedFont>
    <p:embeddedFont>
      <p:font typeface="G마켓 산스 Medium" panose="02000000000000000000" pitchFamily="50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464E0"/>
    <a:srgbClr val="999999"/>
    <a:srgbClr val="FBFBFB"/>
    <a:srgbClr val="70DDFC"/>
    <a:srgbClr val="6F6F6F"/>
    <a:srgbClr val="000000"/>
    <a:srgbClr val="ED9A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6" autoAdjust="0"/>
  </p:normalViewPr>
  <p:slideViewPr>
    <p:cSldViewPr snapToGrid="0" showGuides="1">
      <p:cViewPr varScale="1">
        <p:scale>
          <a:sx n="81" d="100"/>
          <a:sy n="81" d="100"/>
        </p:scale>
        <p:origin x="706" y="10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F8FF4A-0861-45C5-8E68-69EDBCD208D1}"/>
              </a:ext>
            </a:extLst>
          </p:cNvPr>
          <p:cNvGrpSpPr/>
          <p:nvPr/>
        </p:nvGrpSpPr>
        <p:grpSpPr>
          <a:xfrm>
            <a:off x="506325" y="1015965"/>
            <a:ext cx="5060757" cy="857659"/>
            <a:chOff x="718637" y="1508001"/>
            <a:chExt cx="5060757" cy="8576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5F75-F745-4762-B608-3026CBCC43CC}"/>
                </a:ext>
              </a:extLst>
            </p:cNvPr>
            <p:cNvSpPr txBox="1"/>
            <p:nvPr/>
          </p:nvSpPr>
          <p:spPr>
            <a:xfrm>
              <a:off x="718637" y="1508001"/>
              <a:ext cx="3804247" cy="770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3600" spc="-15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창의 설계 프로젝트</a:t>
              </a:r>
              <a:endParaRPr lang="en-US" sz="36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0D5FF6-F0E3-4FC6-B0D2-436C44AAB908}"/>
                </a:ext>
              </a:extLst>
            </p:cNvPr>
            <p:cNvSpPr/>
            <p:nvPr/>
          </p:nvSpPr>
          <p:spPr>
            <a:xfrm>
              <a:off x="842992" y="2304147"/>
              <a:ext cx="4936402" cy="6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8559800" y="5156688"/>
            <a:ext cx="3442820" cy="144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Presenter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정민수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Team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건우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없는 건우 팀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Subject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창의설계프로젝트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Members :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안정환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정민수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조시완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DA250-CE8D-4AC0-A89C-B22F1F81D822}"/>
              </a:ext>
            </a:extLst>
          </p:cNvPr>
          <p:cNvSpPr txBox="1"/>
          <p:nvPr/>
        </p:nvSpPr>
        <p:spPr>
          <a:xfrm>
            <a:off x="547942" y="1980940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중간 발표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0D93B2-1775-6835-FF0A-8CA9B53CF7D4}"/>
              </a:ext>
            </a:extLst>
          </p:cNvPr>
          <p:cNvCxnSpPr>
            <a:cxnSpLocks/>
          </p:cNvCxnSpPr>
          <p:nvPr/>
        </p:nvCxnSpPr>
        <p:spPr>
          <a:xfrm>
            <a:off x="8484314" y="5268286"/>
            <a:ext cx="0" cy="1275127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174118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ko-KR" altLang="en-US" sz="15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84B56-A95F-9D88-C6F8-90C4F49B9737}"/>
              </a:ext>
            </a:extLst>
          </p:cNvPr>
          <p:cNvSpPr txBox="1"/>
          <p:nvPr/>
        </p:nvSpPr>
        <p:spPr>
          <a:xfrm>
            <a:off x="577232" y="1233629"/>
            <a:ext cx="5088090" cy="367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3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en-US" altLang="ko-KR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3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불필요한 데이터 제거 및 데이터셋 분할</a:t>
            </a:r>
            <a:endParaRPr lang="en-US" altLang="ko-KR" sz="1300" b="1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CC2715-98FB-5243-3AD7-D53914FE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36" y="2466035"/>
            <a:ext cx="9272124" cy="36810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BE445A-5521-13A8-8DEA-C07DCAB4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36" y="2053203"/>
            <a:ext cx="8726118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2034531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학습 및 예측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84B56-A95F-9D88-C6F8-90C4F49B9737}"/>
              </a:ext>
            </a:extLst>
          </p:cNvPr>
          <p:cNvSpPr txBox="1"/>
          <p:nvPr/>
        </p:nvSpPr>
        <p:spPr>
          <a:xfrm>
            <a:off x="577232" y="1233629"/>
            <a:ext cx="5088090" cy="367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4. </a:t>
            </a:r>
            <a:r>
              <a:rPr lang="ko-KR" altLang="en-US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학습 및 예측</a:t>
            </a:r>
            <a:endParaRPr lang="en-US" altLang="ko-KR" sz="1300" b="1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957B11-A999-F7A0-8FB0-94018D20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5010"/>
          <a:stretch/>
        </p:blipFill>
        <p:spPr>
          <a:xfrm>
            <a:off x="329041" y="2466632"/>
            <a:ext cx="3422847" cy="168845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E8379B9-5FAE-006B-ABEA-0645E5C0D864}"/>
              </a:ext>
            </a:extLst>
          </p:cNvPr>
          <p:cNvCxnSpPr>
            <a:cxnSpLocks/>
          </p:cNvCxnSpPr>
          <p:nvPr/>
        </p:nvCxnSpPr>
        <p:spPr>
          <a:xfrm>
            <a:off x="4023263" y="1782147"/>
            <a:ext cx="0" cy="4133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4287A2D-360D-EA66-B8A3-DACF2253B614}"/>
              </a:ext>
            </a:extLst>
          </p:cNvPr>
          <p:cNvCxnSpPr>
            <a:cxnSpLocks/>
          </p:cNvCxnSpPr>
          <p:nvPr/>
        </p:nvCxnSpPr>
        <p:spPr>
          <a:xfrm>
            <a:off x="8110370" y="1782147"/>
            <a:ext cx="0" cy="4133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B0B1302-5520-F6B6-D175-51B9EACAB3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0635" y="2449481"/>
            <a:ext cx="3548359" cy="17227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7EB60F-768D-6B81-3B43-3E40459511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7095" y="2497429"/>
            <a:ext cx="3551853" cy="16748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0CC715-2209-C82C-62E5-61CFCA1ACE25}"/>
              </a:ext>
            </a:extLst>
          </p:cNvPr>
          <p:cNvSpPr txBox="1"/>
          <p:nvPr/>
        </p:nvSpPr>
        <p:spPr>
          <a:xfrm>
            <a:off x="1140700" y="4483517"/>
            <a:ext cx="181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Accuracy : 91.4 %</a:t>
            </a:r>
          </a:p>
          <a:p>
            <a:r>
              <a:rPr lang="en-US" altLang="ko-KR" dirty="0"/>
              <a:t>MAE : 3.25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052EE1-EBE3-6C6E-F677-41D6282BED00}"/>
              </a:ext>
            </a:extLst>
          </p:cNvPr>
          <p:cNvSpPr txBox="1"/>
          <p:nvPr/>
        </p:nvSpPr>
        <p:spPr>
          <a:xfrm>
            <a:off x="5155719" y="4483517"/>
            <a:ext cx="181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Accuracy : 88.9 %</a:t>
            </a:r>
          </a:p>
          <a:p>
            <a:r>
              <a:rPr lang="en-US" altLang="ko-KR" dirty="0"/>
              <a:t>MAE : 3.87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0F574-844C-AD32-D97D-1E5BE59DF039}"/>
              </a:ext>
            </a:extLst>
          </p:cNvPr>
          <p:cNvSpPr txBox="1"/>
          <p:nvPr/>
        </p:nvSpPr>
        <p:spPr>
          <a:xfrm>
            <a:off x="9169915" y="4483516"/>
            <a:ext cx="181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Accuracy : 84.1 %</a:t>
            </a:r>
          </a:p>
          <a:p>
            <a:r>
              <a:rPr lang="en-US" altLang="ko-KR" dirty="0"/>
              <a:t>MAE : 4.82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364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221887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사용 및 서비스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84B56-A95F-9D88-C6F8-90C4F49B9737}"/>
              </a:ext>
            </a:extLst>
          </p:cNvPr>
          <p:cNvSpPr txBox="1"/>
          <p:nvPr/>
        </p:nvSpPr>
        <p:spPr>
          <a:xfrm>
            <a:off x="577232" y="1233629"/>
            <a:ext cx="5088090" cy="367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3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r>
              <a:rPr lang="en-US" altLang="ko-KR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입력에 따른 예측 결과 반환 </a:t>
            </a:r>
            <a:endParaRPr lang="en-US" altLang="ko-KR" sz="1300" b="1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EC1D4-0C63-7B73-72E8-4B58ED45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59" y="1899634"/>
            <a:ext cx="4095835" cy="461900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DD4F200-DAD2-D8C5-3328-A6DA303BC511}"/>
              </a:ext>
            </a:extLst>
          </p:cNvPr>
          <p:cNvSpPr/>
          <p:nvPr/>
        </p:nvSpPr>
        <p:spPr>
          <a:xfrm>
            <a:off x="5368212" y="3592285"/>
            <a:ext cx="727788" cy="466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5AB03-D8F0-FD59-0EE8-95BDEAB2E7AD}"/>
              </a:ext>
            </a:extLst>
          </p:cNvPr>
          <p:cNvSpPr txBox="1"/>
          <p:nvPr/>
        </p:nvSpPr>
        <p:spPr>
          <a:xfrm>
            <a:off x="7133998" y="5570872"/>
            <a:ext cx="34612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위와 같은 데이터 포맷으로 결과 값 반환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8F1068-25B8-81EF-AE75-286BB846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18" y="2416254"/>
            <a:ext cx="5409698" cy="269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7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310854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진행 상황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Front + Back</a:t>
            </a:r>
          </a:p>
        </p:txBody>
      </p:sp>
    </p:spTree>
    <p:extLst>
      <p:ext uri="{BB962C8B-B14F-4D97-AF65-F5344CB8AC3E}">
        <p14:creationId xmlns:p14="http://schemas.microsoft.com/office/powerpoint/2010/main" val="345791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5306487" y="914893"/>
            <a:ext cx="5162974" cy="4466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1. JWT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회원가입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localhost/join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"email":"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"password":"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checkPassword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":"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success/fail (String)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05957-DEDA-266E-A8DA-37E6607FDC25}"/>
              </a:ext>
            </a:extLst>
          </p:cNvPr>
          <p:cNvSpPr txBox="1"/>
          <p:nvPr/>
        </p:nvSpPr>
        <p:spPr>
          <a:xfrm>
            <a:off x="2608963" y="5780300"/>
            <a:ext cx="134524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회원가입 화면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34C5B7-E21F-A79B-D90E-C91328824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89" y="1023456"/>
            <a:ext cx="2164989" cy="481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47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2701135" y="5828392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로그인 화면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5323264" y="940060"/>
            <a:ext cx="5768671" cy="40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2. JWT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로그인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localhost /login2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"email":"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"password":"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토큰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성공 시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토큰값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저장 필요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)/fail(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실패 시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) (String)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B23F48-38DF-BE30-CC84-62C4048E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89" y="1023456"/>
            <a:ext cx="2164989" cy="481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809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1584088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소셜 로그인 과정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399C98-65BE-0E91-A60D-92FC64B3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766" y="1385477"/>
            <a:ext cx="7106467" cy="457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769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1360600" y="5695867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로그인 화면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3579541" y="913988"/>
            <a:ext cx="3426045" cy="5112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3.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카카오 로그인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localhost/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oauth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/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kakao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accessToken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jwt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(string)/fail(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실패시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B23F48-38DF-BE30-CC84-62C4048E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79" y="913988"/>
            <a:ext cx="2164989" cy="481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7F586A-2513-6C4A-C1AD-7AAC2D290909}"/>
              </a:ext>
            </a:extLst>
          </p:cNvPr>
          <p:cNvSpPr txBox="1"/>
          <p:nvPr/>
        </p:nvSpPr>
        <p:spPr>
          <a:xfrm>
            <a:off x="7349535" y="921965"/>
            <a:ext cx="3514210" cy="357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4.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네이버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jwt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로그인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localhost /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oauth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/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naver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accessToken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jwt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(string)/fail(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실패시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)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262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2480137" y="5780302"/>
            <a:ext cx="1529586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네비게이션 화면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6E273E-CC4B-B037-1422-027E1EE2389D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AF2498-067E-37E6-CC9A-2F0D7AEDC84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3BC55F-632E-3A80-C308-0979AC718723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C09F5D-F5EB-29E3-3786-1A33FBA6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03" y="1052818"/>
            <a:ext cx="2138563" cy="4752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940BCE-C97A-4B89-56F6-F94523D5182B}"/>
              </a:ext>
            </a:extLst>
          </p:cNvPr>
          <p:cNvSpPr txBox="1"/>
          <p:nvPr/>
        </p:nvSpPr>
        <p:spPr>
          <a:xfrm>
            <a:off x="4678249" y="979416"/>
            <a:ext cx="4075296" cy="372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5.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로그아웃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추후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token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으로 변경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localhost/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oauth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/logout2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"token":"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토큰값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success/fail (String)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B5030C-0FB3-23AD-C096-B08A847B1E4C}"/>
              </a:ext>
            </a:extLst>
          </p:cNvPr>
          <p:cNvSpPr/>
          <p:nvPr/>
        </p:nvSpPr>
        <p:spPr>
          <a:xfrm>
            <a:off x="2281806" y="3303164"/>
            <a:ext cx="671119" cy="2516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643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780129" y="5780302"/>
            <a:ext cx="2191626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임시 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비밀번호 발급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화면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166AD-B04A-AD97-A60F-7CDDC3607A4E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0840C2-59F3-8CDE-D372-3745FFCA176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1081CE7-0A20-B22E-F5F9-1809C9B2330E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332E65-3A98-AF4B-D384-C935607B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" y="969217"/>
            <a:ext cx="2164988" cy="481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14A219-E831-F6DF-8DC5-77E698B84E32}"/>
              </a:ext>
            </a:extLst>
          </p:cNvPr>
          <p:cNvSpPr txBox="1"/>
          <p:nvPr/>
        </p:nvSpPr>
        <p:spPr>
          <a:xfrm>
            <a:off x="3396826" y="868349"/>
            <a:ext cx="5162974" cy="372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6.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임시 비밀번호 발송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POST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localhost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/find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"email":"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success/fail (String)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BF663E-8347-3AC3-D6D8-25A11C951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054" y="2402376"/>
            <a:ext cx="3178882" cy="2372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43956A9-0D8D-E883-83B3-CC0BAA5513DC}"/>
              </a:ext>
            </a:extLst>
          </p:cNvPr>
          <p:cNvSpPr/>
          <p:nvPr/>
        </p:nvSpPr>
        <p:spPr>
          <a:xfrm>
            <a:off x="6800736" y="3275900"/>
            <a:ext cx="817694" cy="318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14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3682418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목표 및 일정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724CD9-0CB3-4C3F-8A95-16583FA2BD54}"/>
              </a:ext>
            </a:extLst>
          </p:cNvPr>
          <p:cNvSpPr txBox="1"/>
          <p:nvPr/>
        </p:nvSpPr>
        <p:spPr>
          <a:xfrm>
            <a:off x="768350" y="4037972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기존 개발 목표 및 일정표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09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941790" y="5781274"/>
            <a:ext cx="1768433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비밀번호 변경 화면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166AD-B04A-AD97-A60F-7CDDC3607A4E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0840C2-59F3-8CDE-D372-3745FFCA176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1081CE7-0A20-B22E-F5F9-1809C9B2330E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C9F291E-8F33-6EE9-4332-38E933FE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12" y="970189"/>
            <a:ext cx="2164988" cy="481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4B92AF-7DE2-2FB6-2096-6A3E7E71BB13}"/>
              </a:ext>
            </a:extLst>
          </p:cNvPr>
          <p:cNvSpPr txBox="1"/>
          <p:nvPr/>
        </p:nvSpPr>
        <p:spPr>
          <a:xfrm>
            <a:off x="3729356" y="837252"/>
            <a:ext cx="3334174" cy="397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7.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비</a:t>
            </a:r>
            <a:r>
              <a:rPr lang="ko-KR" altLang="en-US" sz="1500" b="1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밀번호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변경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POST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localhost/change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"email":"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"password":"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newPassword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2",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"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checkPassword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값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2"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3E1A5B-8A08-13D1-034C-7590A0BBCA88}"/>
              </a:ext>
            </a:extLst>
          </p:cNvPr>
          <p:cNvSpPr txBox="1"/>
          <p:nvPr/>
        </p:nvSpPr>
        <p:spPr>
          <a:xfrm>
            <a:off x="7591421" y="1355511"/>
            <a:ext cx="3854516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(String)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성공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success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가입되지 않은 이메일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fail1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현재 비밀번호 불일치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fail2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새비밀번호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비밀번호 확인 불일치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fail3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050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1355716" y="5780302"/>
            <a:ext cx="976549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메인 화면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57AE8-5DD7-B9E8-367D-C7E166DCC02C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209E16-3727-B66F-D5C0-DBE73E7D55C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5025F6-3D77-FC54-DD76-0F1957329E76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C3C989F-6A4C-C0DE-DC2E-41DF35E8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97" y="931327"/>
            <a:ext cx="2164989" cy="481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3984E6-E440-60DC-B2F2-E9BF6C9E4471}"/>
              </a:ext>
            </a:extLst>
          </p:cNvPr>
          <p:cNvSpPr txBox="1"/>
          <p:nvPr/>
        </p:nvSpPr>
        <p:spPr>
          <a:xfrm>
            <a:off x="3350648" y="729014"/>
            <a:ext cx="3118635" cy="188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8.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메인화면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대표 관광지 정보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localhost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/main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73B367-A012-B2E4-F50E-1197E764526D}"/>
              </a:ext>
            </a:extLst>
          </p:cNvPr>
          <p:cNvSpPr txBox="1"/>
          <p:nvPr/>
        </p:nvSpPr>
        <p:spPr>
          <a:xfrm>
            <a:off x="5841501" y="1177393"/>
            <a:ext cx="5436598" cy="6220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DB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내 관광지 랜덤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5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개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tourid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1013,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"title": "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다래향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2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호점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roadaddress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"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제주특별자치도 제주시 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구좌읍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세화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1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길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4",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"latitude": 33.523914,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"longitude": 126.8546,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phoneno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"064-782-7706",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"tag": "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짬뽕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차돌짬뽕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중식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전복짬뽕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굴짬뽕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음식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"introduction": "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시원하고 개운한 맛을 내는 짬뽕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imagepath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“..“,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“interested": “0"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7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885325" y="5780302"/>
            <a:ext cx="189346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검색 화면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(ex.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카페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57AE8-5DD7-B9E8-367D-C7E166DCC02C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209E16-3727-B66F-D5C0-DBE73E7D55C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5025F6-3D77-FC54-DD76-0F1957329E76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2C51D9F-D280-AFE2-E06B-2627D391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5" y="941673"/>
            <a:ext cx="2164989" cy="4811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AADBBC-1D63-B3F4-C27F-402108E1A18B}"/>
              </a:ext>
            </a:extLst>
          </p:cNvPr>
          <p:cNvSpPr txBox="1"/>
          <p:nvPr/>
        </p:nvSpPr>
        <p:spPr>
          <a:xfrm>
            <a:off x="3060237" y="784923"/>
            <a:ext cx="4075296" cy="397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9.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관광지 검색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localhost/search/title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[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"email":"singery00@naver.com",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"title": 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숲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522835-DC99-1970-08B5-2CEE7B2887B2}"/>
              </a:ext>
            </a:extLst>
          </p:cNvPr>
          <p:cNvSpPr txBox="1"/>
          <p:nvPr/>
        </p:nvSpPr>
        <p:spPr>
          <a:xfrm>
            <a:off x="6858433" y="1198081"/>
            <a:ext cx="5436598" cy="6651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query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문이 이름에 포함된 모든 관광지 정보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찜여부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tourid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1013,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"title": "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다래향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2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호점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roadaddress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"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제주특별자치도 제주시 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구좌읍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세화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1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길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4",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"latitude": 33.523914,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"longitude": 126.8546,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phoneno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"064-782-7706",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"tag": "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짬뽕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차돌짬뽕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중식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전복짬뽕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굴짬뽕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음식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"introduction": "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시원하고 개운한 맛을 내는 짬뽕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imagepath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“..",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“interested": “0"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471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885322" y="5780302"/>
            <a:ext cx="1975221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관심 기능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하트 클릭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57AE8-5DD7-B9E8-367D-C7E166DCC02C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209E16-3727-B66F-D5C0-DBE73E7D55C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5025F6-3D77-FC54-DD76-0F1957329E76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2C51D9F-D280-AFE2-E06B-2627D391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2" y="941673"/>
            <a:ext cx="2164989" cy="4811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AADBBC-1D63-B3F4-C27F-402108E1A18B}"/>
              </a:ext>
            </a:extLst>
          </p:cNvPr>
          <p:cNvSpPr txBox="1"/>
          <p:nvPr/>
        </p:nvSpPr>
        <p:spPr>
          <a:xfrm>
            <a:off x="3385449" y="781463"/>
            <a:ext cx="4075296" cy="40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10.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관심 추가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POST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localhost/interest/add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"email":"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유저 이메일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"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tourid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관광지 아이디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success/fail (String)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8ECCA-6515-6618-C434-EB3CF9FBD3DD}"/>
              </a:ext>
            </a:extLst>
          </p:cNvPr>
          <p:cNvSpPr txBox="1"/>
          <p:nvPr/>
        </p:nvSpPr>
        <p:spPr>
          <a:xfrm>
            <a:off x="7585286" y="781463"/>
            <a:ext cx="4075296" cy="40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11.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관심 삭제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POST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localhost/interest/delete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"email":"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유저 이메일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"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tourid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":"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관광지 아이디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success/fail (String)</a:t>
            </a:r>
          </a:p>
        </p:txBody>
      </p:sp>
    </p:spTree>
    <p:extLst>
      <p:ext uri="{BB962C8B-B14F-4D97-AF65-F5344CB8AC3E}">
        <p14:creationId xmlns:p14="http://schemas.microsoft.com/office/powerpoint/2010/main" val="1233717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1253082" y="5780302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관심 리스트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57AE8-5DD7-B9E8-367D-C7E166DCC02C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209E16-3727-B66F-D5C0-DBE73E7D55C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5025F6-3D77-FC54-DD76-0F1957329E76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9F0D6F-372A-BB0D-53BE-392EDD4D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36" y="940045"/>
            <a:ext cx="2164989" cy="481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D8525A-8C97-646B-6EB1-1253EF8980D6}"/>
              </a:ext>
            </a:extLst>
          </p:cNvPr>
          <p:cNvSpPr txBox="1"/>
          <p:nvPr/>
        </p:nvSpPr>
        <p:spPr>
          <a:xfrm>
            <a:off x="3361178" y="719908"/>
            <a:ext cx="4075296" cy="354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12.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관심 리스트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POST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localhost/interest/return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[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"email":"singery00@naver.com"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2E5605-8B00-4483-3C91-DC60C5459B4E}"/>
              </a:ext>
            </a:extLst>
          </p:cNvPr>
          <p:cNvSpPr txBox="1"/>
          <p:nvPr/>
        </p:nvSpPr>
        <p:spPr>
          <a:xfrm>
            <a:off x="7334951" y="1183326"/>
            <a:ext cx="4527081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관심 </a:t>
            </a:r>
            <a:r>
              <a:rPr lang="ko-KR" altLang="en-US" sz="15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추가한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관광지 정보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반환값과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찜여부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tourid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1013,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"title": "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다래향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2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호점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roadaddress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"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제주특별자치도 제주시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…",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"latitude": 33.523914,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"longitude": 126.8546,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phoneno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"064-782-7706",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"tag": "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짬뽕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차돌짬뽕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중식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전복짬뽕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굴짬뽕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음식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"introduction": "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시원하고 개운한 맛을 내는 짬뽕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imagepath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 “..“,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    “interested”:”0”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841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1346898" y="5621197"/>
            <a:ext cx="976549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마커 화면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57AE8-5DD7-B9E8-367D-C7E166DCC02C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209E16-3727-B66F-D5C0-DBE73E7D55C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5025F6-3D77-FC54-DD76-0F1957329E76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6A79C-3A35-A2BF-4709-0573943D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9" y="908393"/>
            <a:ext cx="2164989" cy="4811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1DC75E-E754-043C-BFEB-CAE7845ED5EB}"/>
              </a:ext>
            </a:extLst>
          </p:cNvPr>
          <p:cNvSpPr txBox="1"/>
          <p:nvPr/>
        </p:nvSpPr>
        <p:spPr>
          <a:xfrm>
            <a:off x="3203916" y="781463"/>
            <a:ext cx="4075296" cy="372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13.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충전소 검색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49.142.162.247:8050/charge/coordinate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"latitude":"33.4853",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"longitude":"126.4815"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705A93-CD47-F802-1AE7-CB84DF0982EB}"/>
              </a:ext>
            </a:extLst>
          </p:cNvPr>
          <p:cNvSpPr txBox="1"/>
          <p:nvPr/>
        </p:nvSpPr>
        <p:spPr>
          <a:xfrm>
            <a:off x="7503316" y="781463"/>
            <a:ext cx="4075296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14.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관광지 검색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-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요청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url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및 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Json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49.142.162.247:8050/search/detail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   "</a:t>
            </a:r>
            <a:r>
              <a:rPr kumimoji="0" lang="en-US" altLang="ko-KR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tourKey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":"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관광지 아이디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821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수정 사항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계획 대비 수정 사항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656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수정 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33229" y="581408"/>
            <a:ext cx="945870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726528"/>
            <a:ext cx="393056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DB8EC-869B-4E2F-5016-454B24C64431}"/>
              </a:ext>
            </a:extLst>
          </p:cNvPr>
          <p:cNvSpPr txBox="1"/>
          <p:nvPr/>
        </p:nvSpPr>
        <p:spPr>
          <a:xfrm>
            <a:off x="969015" y="4998583"/>
            <a:ext cx="102539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View-T 3.0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사이트에서 제공하는 데이터 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=&gt; DACON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제주도 도로 교통량 데이터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제주특별자치도 교통정보센터 </a:t>
            </a:r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OPEN API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BE9724-0A8A-997D-4929-69C89985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9"/>
          <a:stretch/>
        </p:blipFill>
        <p:spPr>
          <a:xfrm>
            <a:off x="635408" y="2170670"/>
            <a:ext cx="4518339" cy="2360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681A1-C40E-B889-199C-59A43577954D}"/>
              </a:ext>
            </a:extLst>
          </p:cNvPr>
          <p:cNvSpPr txBox="1"/>
          <p:nvPr/>
        </p:nvSpPr>
        <p:spPr>
          <a:xfrm>
            <a:off x="388978" y="133375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데이터 변경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4E88519-CC42-30E5-B4B8-D4581EAE560A}"/>
              </a:ext>
            </a:extLst>
          </p:cNvPr>
          <p:cNvGrpSpPr/>
          <p:nvPr/>
        </p:nvGrpSpPr>
        <p:grpSpPr>
          <a:xfrm>
            <a:off x="6518970" y="2191283"/>
            <a:ext cx="4372585" cy="1228357"/>
            <a:chOff x="541643" y="3448786"/>
            <a:chExt cx="4372585" cy="122835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041E30E-99FF-2B80-F361-1CD8E858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643" y="3448786"/>
              <a:ext cx="1411499" cy="40011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2D784E-07DF-1178-D2AA-8BA850CBF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643" y="3943616"/>
              <a:ext cx="4372585" cy="733527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DF4A1C-9E29-5B37-BBB3-CD94F435A15C}"/>
              </a:ext>
            </a:extLst>
          </p:cNvPr>
          <p:cNvGrpSpPr/>
          <p:nvPr/>
        </p:nvGrpSpPr>
        <p:grpSpPr>
          <a:xfrm>
            <a:off x="6518970" y="3856601"/>
            <a:ext cx="4792690" cy="538118"/>
            <a:chOff x="6323046" y="3239211"/>
            <a:chExt cx="5185746" cy="60968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349FF3-8A5F-BE21-941A-1E2B1B18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3046" y="3239211"/>
              <a:ext cx="2581635" cy="60968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6F3784C-A5B8-39E1-5B63-13A6B5500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69400" y="3263581"/>
              <a:ext cx="2339392" cy="560944"/>
            </a:xfrm>
            <a:prstGeom prst="rect">
              <a:avLst/>
            </a:prstGeom>
          </p:spPr>
        </p:pic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8D4CEC3-0A46-7D72-A843-D3252E6E519B}"/>
              </a:ext>
            </a:extLst>
          </p:cNvPr>
          <p:cNvSpPr/>
          <p:nvPr/>
        </p:nvSpPr>
        <p:spPr>
          <a:xfrm>
            <a:off x="5508232" y="3212670"/>
            <a:ext cx="656253" cy="366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68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수정 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33229" y="581408"/>
            <a:ext cx="945870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726528"/>
            <a:ext cx="393056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681A1-C40E-B889-199C-59A43577954D}"/>
              </a:ext>
            </a:extLst>
          </p:cNvPr>
          <p:cNvSpPr txBox="1"/>
          <p:nvPr/>
        </p:nvSpPr>
        <p:spPr>
          <a:xfrm>
            <a:off x="388978" y="1333751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데이터 변경 이유</a:t>
            </a:r>
          </a:p>
        </p:txBody>
      </p:sp>
      <p:pic>
        <p:nvPicPr>
          <p:cNvPr id="18" name="_x233188360">
            <a:extLst>
              <a:ext uri="{FF2B5EF4-FFF2-40B4-BE49-F238E27FC236}">
                <a16:creationId xmlns:a16="http://schemas.microsoft.com/office/drawing/2014/main" id="{C58F37C3-A456-F130-8FC0-A4F721FE8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" t="44626" r="11220"/>
          <a:stretch/>
        </p:blipFill>
        <p:spPr bwMode="auto">
          <a:xfrm>
            <a:off x="680238" y="2357482"/>
            <a:ext cx="5682344" cy="3166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1D09B5-90F3-08E1-34A8-FB2378085772}"/>
              </a:ext>
            </a:extLst>
          </p:cNvPr>
          <p:cNvSpPr txBox="1"/>
          <p:nvPr/>
        </p:nvSpPr>
        <p:spPr>
          <a:xfrm>
            <a:off x="7271284" y="2446766"/>
            <a:ext cx="3796232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세밀한 도로 교통 혼잡 상황을 알 수 있음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But,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제공되는 데이터양 ↓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성능 ↓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업데이트 한계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 시간 ↓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도로에 대한 위도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경도 좌표 ↑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199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수정 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33229" y="581408"/>
            <a:ext cx="945870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726528"/>
            <a:ext cx="393056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681A1-C40E-B889-199C-59A43577954D}"/>
              </a:ext>
            </a:extLst>
          </p:cNvPr>
          <p:cNvSpPr txBox="1"/>
          <p:nvPr/>
        </p:nvSpPr>
        <p:spPr>
          <a:xfrm>
            <a:off x="388978" y="133375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데이터 변경 후</a:t>
            </a:r>
          </a:p>
        </p:txBody>
      </p:sp>
      <p:pic>
        <p:nvPicPr>
          <p:cNvPr id="18" name="_x233188360">
            <a:extLst>
              <a:ext uri="{FF2B5EF4-FFF2-40B4-BE49-F238E27FC236}">
                <a16:creationId xmlns:a16="http://schemas.microsoft.com/office/drawing/2014/main" id="{C58F37C3-A456-F130-8FC0-A4F721FE8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" t="44626" r="11220"/>
          <a:stretch/>
        </p:blipFill>
        <p:spPr bwMode="auto">
          <a:xfrm>
            <a:off x="482065" y="2455423"/>
            <a:ext cx="4540031" cy="2530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3336D6-A034-D728-E9CB-17467CF1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07" y="2455425"/>
            <a:ext cx="4240358" cy="2530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0AA5CB8-F26F-D1F1-EA18-F1960C7C1A92}"/>
              </a:ext>
            </a:extLst>
          </p:cNvPr>
          <p:cNvSpPr/>
          <p:nvPr/>
        </p:nvSpPr>
        <p:spPr>
          <a:xfrm>
            <a:off x="5595492" y="3526891"/>
            <a:ext cx="737118" cy="3872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E6577-DEFF-BC99-C12F-78D57FA882C9}"/>
              </a:ext>
            </a:extLst>
          </p:cNvPr>
          <p:cNvSpPr txBox="1"/>
          <p:nvPr/>
        </p:nvSpPr>
        <p:spPr>
          <a:xfrm>
            <a:off x="1269141" y="5368587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Geopandas</a:t>
            </a:r>
            <a:r>
              <a:rPr lang="ko-KR" altLang="en-US" dirty="0"/>
              <a:t> 라이브러리 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8615F-5E4A-EA5B-A91C-6F7FF062CF17}"/>
              </a:ext>
            </a:extLst>
          </p:cNvPr>
          <p:cNvSpPr txBox="1"/>
          <p:nvPr/>
        </p:nvSpPr>
        <p:spPr>
          <a:xfrm>
            <a:off x="7611724" y="5368587"/>
            <a:ext cx="25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folium</a:t>
            </a:r>
            <a:r>
              <a:rPr lang="ko-KR" altLang="en-US" dirty="0"/>
              <a:t> 라이브러리 사용</a:t>
            </a:r>
          </a:p>
        </p:txBody>
      </p:sp>
    </p:spTree>
    <p:extLst>
      <p:ext uri="{BB962C8B-B14F-4D97-AF65-F5344CB8AC3E}">
        <p14:creationId xmlns:p14="http://schemas.microsoft.com/office/powerpoint/2010/main" val="3957776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목표 및 일정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518087" y="581408"/>
            <a:ext cx="8573849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F5DC06E-8254-0782-1E31-227B410C1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02204"/>
              </p:ext>
            </p:extLst>
          </p:nvPr>
        </p:nvGraphicFramePr>
        <p:xfrm>
          <a:off x="1707295" y="1374038"/>
          <a:ext cx="8777410" cy="4588581"/>
        </p:xfrm>
        <a:graphic>
          <a:graphicData uri="http://schemas.openxmlformats.org/drawingml/2006/table">
            <a:tbl>
              <a:tblPr/>
              <a:tblGrid>
                <a:gridCol w="2583838">
                  <a:extLst>
                    <a:ext uri="{9D8B030D-6E8A-4147-A177-3AD203B41FA5}">
                      <a16:colId xmlns:a16="http://schemas.microsoft.com/office/drawing/2014/main" val="2149760097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4152686583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3100945239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284392732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1437945103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2385148652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4008636694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3311048660"/>
                    </a:ext>
                  </a:extLst>
                </a:gridCol>
              </a:tblGrid>
              <a:tr h="47646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수행 기간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: 2023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년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월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02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일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~ 2023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년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06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월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08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일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627267"/>
                  </a:ext>
                </a:extLst>
              </a:tr>
              <a:tr h="60311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기간</a:t>
                      </a: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개발내용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03.02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03.07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03.08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03.14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03.15 ~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03.28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03.29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04.25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04.26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05.09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05.10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05.25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05.26 ~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06.08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455194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주제 아이디어 모색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0000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highlight>
                          <a:srgbClr val="0000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949434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주제 아이디어 선정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771876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계획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설계 및 발표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업무 분담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858597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개발 진행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790618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중간 개발 보고 및 중간 보고서 작성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907815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논문 작성 및 게재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/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최종 보고서 작성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26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896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수정 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33229" y="581408"/>
            <a:ext cx="945870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726528"/>
            <a:ext cx="2303836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Frontend + Backend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553595-D3C4-984A-DFB3-2F221DA7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88" y="1791738"/>
            <a:ext cx="1952880" cy="4339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705DD9-E538-779C-3AC2-553A2D5A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0" y="2586934"/>
            <a:ext cx="3178882" cy="2372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834A52-FEA4-9EB0-5F84-3FD88B4CB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294" y="1791738"/>
            <a:ext cx="1952880" cy="4339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AF2918-4837-FF5E-3706-A52CDF02976E}"/>
              </a:ext>
            </a:extLst>
          </p:cNvPr>
          <p:cNvSpPr txBox="1"/>
          <p:nvPr/>
        </p:nvSpPr>
        <p:spPr>
          <a:xfrm>
            <a:off x="388978" y="1239606"/>
            <a:ext cx="17684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 변경 수정</a:t>
            </a:r>
          </a:p>
        </p:txBody>
      </p:sp>
    </p:spTree>
    <p:extLst>
      <p:ext uri="{BB962C8B-B14F-4D97-AF65-F5344CB8AC3E}">
        <p14:creationId xmlns:p14="http://schemas.microsoft.com/office/powerpoint/2010/main" val="1012624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수정 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33229" y="581408"/>
            <a:ext cx="945870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726528"/>
            <a:ext cx="1117614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Backend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5E9816-8A9B-5C47-8944-27B53CDC8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57"/>
          <a:stretch/>
        </p:blipFill>
        <p:spPr>
          <a:xfrm>
            <a:off x="1294495" y="2719958"/>
            <a:ext cx="3388959" cy="2162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7081C-7F4B-92CE-936E-363C25973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233" y="2719958"/>
            <a:ext cx="3369884" cy="274733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C306C21-C154-32DD-2356-31788BAA60A7}"/>
              </a:ext>
            </a:extLst>
          </p:cNvPr>
          <p:cNvCxnSpPr/>
          <p:nvPr/>
        </p:nvCxnSpPr>
        <p:spPr>
          <a:xfrm>
            <a:off x="5532499" y="3801175"/>
            <a:ext cx="5704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3C16D5-0C52-60A1-C449-D3FAD40C7F48}"/>
              </a:ext>
            </a:extLst>
          </p:cNvPr>
          <p:cNvSpPr txBox="1"/>
          <p:nvPr/>
        </p:nvSpPr>
        <p:spPr>
          <a:xfrm>
            <a:off x="1134699" y="133375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구조 변경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C6D28-6A6B-E93D-5A34-41214D779FA8}"/>
              </a:ext>
            </a:extLst>
          </p:cNvPr>
          <p:cNvSpPr txBox="1"/>
          <p:nvPr/>
        </p:nvSpPr>
        <p:spPr>
          <a:xfrm>
            <a:off x="1192554" y="1743544"/>
            <a:ext cx="41953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인증 방식이 세션에서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JWT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변경됨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b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도메인 구조 변경에 따라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또한 같이 변경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62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2978701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주요 애로사항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018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애로사항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26954" y="581408"/>
            <a:ext cx="8964982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D40C5-DAA8-2115-62B4-73CF2C13A349}"/>
              </a:ext>
            </a:extLst>
          </p:cNvPr>
          <p:cNvSpPr txBox="1"/>
          <p:nvPr/>
        </p:nvSpPr>
        <p:spPr>
          <a:xfrm>
            <a:off x="1257966" y="1487952"/>
            <a:ext cx="6125395" cy="3435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Frontend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없음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Backend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임시 비밀번호 발급 요청이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번 반복되어 메일이 중복 발송되는 버그가 있음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서버와의 데이터 연동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(Python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Spring Boot)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대회 데이터 및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OPEN API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데이터와의 병합 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주기적 데이터 업데이트 방안 및 예측 성능 향상</a:t>
            </a:r>
          </a:p>
        </p:txBody>
      </p:sp>
    </p:spTree>
    <p:extLst>
      <p:ext uri="{BB962C8B-B14F-4D97-AF65-F5344CB8AC3E}">
        <p14:creationId xmlns:p14="http://schemas.microsoft.com/office/powerpoint/2010/main" val="3548685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1072730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데모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493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데모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067369" y="581408"/>
            <a:ext cx="1002456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pic>
        <p:nvPicPr>
          <p:cNvPr id="2" name="Demo - Jupyter Notebook - Chrome 2023-05-15 00-14-41">
            <a:hlinkClick r:id="" action="ppaction://media"/>
            <a:extLst>
              <a:ext uri="{FF2B5EF4-FFF2-40B4-BE49-F238E27FC236}">
                <a16:creationId xmlns:a16="http://schemas.microsoft.com/office/drawing/2014/main" id="{5AB304B6-ABAD-2F57-9328-82F2649FE5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521" y="1070374"/>
            <a:ext cx="9611479" cy="52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2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310854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향후 개발 일정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521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향후 개발 일정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D40C5-DAA8-2115-62B4-73CF2C13A349}"/>
              </a:ext>
            </a:extLst>
          </p:cNvPr>
          <p:cNvSpPr txBox="1"/>
          <p:nvPr/>
        </p:nvSpPr>
        <p:spPr>
          <a:xfrm>
            <a:off x="1060004" y="1367588"/>
            <a:ext cx="5131533" cy="4543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Frontend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데이터를 받아와서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추천 관광지 마커 찍기 구현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 위치 기반 충전소 검색 및 마커 찍기 구현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Backend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서버와의 데이터 연동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(Python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Spring Boot)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검색 시 정렬 기능 구현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서버와의 데이터 연동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(Python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Spring Boot)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456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6636113" y="4211122"/>
            <a:ext cx="547297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 err="1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QnA</a:t>
            </a:r>
            <a:endParaRPr lang="en-US" altLang="ko-KR" sz="16600" dirty="0">
              <a:ln w="22225">
                <a:solidFill>
                  <a:schemeClr val="bg1"/>
                </a:solidFill>
              </a:ln>
              <a:noFill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88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310854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진행 상황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012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1556836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520D90-28B7-24F5-FFBA-20F00766A7A6}"/>
              </a:ext>
            </a:extLst>
          </p:cNvPr>
          <p:cNvGrpSpPr/>
          <p:nvPr/>
        </p:nvGrpSpPr>
        <p:grpSpPr>
          <a:xfrm>
            <a:off x="640462" y="2481388"/>
            <a:ext cx="4372585" cy="1228357"/>
            <a:chOff x="541643" y="3448786"/>
            <a:chExt cx="4372585" cy="12283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FBD7A5-94E2-7F83-5896-DCEFBA989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643" y="3448786"/>
              <a:ext cx="1411499" cy="40011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5956F28-5172-2A42-C9F7-F3EBA768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643" y="3943616"/>
              <a:ext cx="4372585" cy="733527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093F86-F6FC-2EF4-9C1A-B2B0254C6D10}"/>
              </a:ext>
            </a:extLst>
          </p:cNvPr>
          <p:cNvCxnSpPr/>
          <p:nvPr/>
        </p:nvCxnSpPr>
        <p:spPr>
          <a:xfrm>
            <a:off x="5667744" y="1374817"/>
            <a:ext cx="0" cy="491723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88E19A-90BF-0E38-F8E1-222A60A61942}"/>
              </a:ext>
            </a:extLst>
          </p:cNvPr>
          <p:cNvGrpSpPr/>
          <p:nvPr/>
        </p:nvGrpSpPr>
        <p:grpSpPr>
          <a:xfrm>
            <a:off x="6271726" y="3038138"/>
            <a:ext cx="5185746" cy="609685"/>
            <a:chOff x="6323046" y="3239211"/>
            <a:chExt cx="5185746" cy="60968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F09BCB4-CC48-3DE0-4A08-7D0C29E6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3046" y="3239211"/>
              <a:ext cx="2581635" cy="60968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79EA76-8B73-5438-E5F7-A253BCA6E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69400" y="3263581"/>
              <a:ext cx="2339392" cy="5609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4EA4D8F-0896-7251-A766-9371C8106E6A}"/>
              </a:ext>
            </a:extLst>
          </p:cNvPr>
          <p:cNvSpPr txBox="1"/>
          <p:nvPr/>
        </p:nvSpPr>
        <p:spPr>
          <a:xfrm>
            <a:off x="636891" y="4197327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DACON 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제주도 도로 교통량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Dataset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6D59C3-944A-47C7-F490-6A557E71E6A0}"/>
              </a:ext>
            </a:extLst>
          </p:cNvPr>
          <p:cNvSpPr txBox="1"/>
          <p:nvPr/>
        </p:nvSpPr>
        <p:spPr>
          <a:xfrm>
            <a:off x="6580160" y="4197327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제주특별자치도 교통정보센터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OPEN API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20" name="TextBox 5119">
            <a:extLst>
              <a:ext uri="{FF2B5EF4-FFF2-40B4-BE49-F238E27FC236}">
                <a16:creationId xmlns:a16="http://schemas.microsoft.com/office/drawing/2014/main" id="{ABCE352C-8948-8C6A-2F0E-71C69DE158FB}"/>
              </a:ext>
            </a:extLst>
          </p:cNvPr>
          <p:cNvSpPr txBox="1"/>
          <p:nvPr/>
        </p:nvSpPr>
        <p:spPr>
          <a:xfrm>
            <a:off x="6271726" y="6211669"/>
            <a:ext cx="60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[DACON]</a:t>
            </a:r>
          </a:p>
          <a:p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https://dacon.io/competitions/official/235985/data</a:t>
            </a:r>
          </a:p>
          <a:p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[OPEN API] </a:t>
            </a:r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http://www.jejuits.go.kr/open_api/open_apiView.do;jsessionid=081AF7D58ED66EB0D36E045FDB5BF7B4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62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1556836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정보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093F86-F6FC-2EF4-9C1A-B2B0254C6D10}"/>
              </a:ext>
            </a:extLst>
          </p:cNvPr>
          <p:cNvCxnSpPr/>
          <p:nvPr/>
        </p:nvCxnSpPr>
        <p:spPr>
          <a:xfrm>
            <a:off x="5667744" y="1374817"/>
            <a:ext cx="0" cy="491723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EA4D8F-0896-7251-A766-9371C8106E6A}"/>
              </a:ext>
            </a:extLst>
          </p:cNvPr>
          <p:cNvSpPr txBox="1"/>
          <p:nvPr/>
        </p:nvSpPr>
        <p:spPr>
          <a:xfrm>
            <a:off x="360985" y="1416777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DACON 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제주도 도로 교통량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Dataset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6D59C3-944A-47C7-F490-6A557E71E6A0}"/>
              </a:ext>
            </a:extLst>
          </p:cNvPr>
          <p:cNvSpPr txBox="1"/>
          <p:nvPr/>
        </p:nvSpPr>
        <p:spPr>
          <a:xfrm>
            <a:off x="6072160" y="1416777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제주특별자치도 교통정보센터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OPEN API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70FA0-5A55-6206-2FA4-E012FBF025E8}"/>
              </a:ext>
            </a:extLst>
          </p:cNvPr>
          <p:cNvSpPr txBox="1"/>
          <p:nvPr/>
        </p:nvSpPr>
        <p:spPr>
          <a:xfrm>
            <a:off x="388979" y="2023573"/>
            <a:ext cx="5088090" cy="4268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데이터</a:t>
            </a:r>
            <a:endParaRPr lang="en-US" altLang="ko-KR" sz="1300" b="1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 이름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train.csv</a:t>
            </a:r>
            <a:endParaRPr lang="ko-KR" altLang="en-US" sz="130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- 2022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 이전 데이터만 존재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날짜가 모두 연속적이지 않음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30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- 4,701,217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개의 데이터</a:t>
            </a:r>
          </a:p>
          <a:p>
            <a:pPr algn="l">
              <a:lnSpc>
                <a:spcPct val="150000"/>
              </a:lnSpc>
            </a:pP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id :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샘플 별 고유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id</a:t>
            </a:r>
          </a:p>
          <a:p>
            <a:pPr algn="l">
              <a:lnSpc>
                <a:spcPct val="150000"/>
              </a:lnSpc>
            </a:pP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날짜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교통 및 도로구간 등 정보</a:t>
            </a:r>
          </a:p>
          <a:p>
            <a:pPr algn="l">
              <a:lnSpc>
                <a:spcPct val="150000"/>
              </a:lnSpc>
            </a:pP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target :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도로의 차량 평균 속도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(km)</a:t>
            </a:r>
          </a:p>
          <a:p>
            <a:pPr algn="l">
              <a:lnSpc>
                <a:spcPct val="150000"/>
              </a:lnSpc>
            </a:pPr>
            <a:endParaRPr lang="en-US" altLang="ko-KR" sz="1300" b="1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3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테스트 데이터</a:t>
            </a:r>
            <a:endParaRPr lang="en-US" altLang="ko-KR" sz="13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 이름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test.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csv</a:t>
            </a:r>
          </a:p>
          <a:p>
            <a:pPr algn="l">
              <a:lnSpc>
                <a:spcPct val="150000"/>
              </a:lnSpc>
            </a:pP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- 2022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 데이터만 존재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날짜가 모두 연속적이지 않음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30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- 291,241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개의 데이터</a:t>
            </a:r>
          </a:p>
          <a:p>
            <a:pPr algn="l">
              <a:lnSpc>
                <a:spcPct val="150000"/>
              </a:lnSpc>
            </a:pP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id :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샘플 별 고유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id</a:t>
            </a:r>
          </a:p>
          <a:p>
            <a:pPr algn="l">
              <a:lnSpc>
                <a:spcPct val="150000"/>
              </a:lnSpc>
            </a:pP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날짜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교통 및 도로구간 등 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84B56-A95F-9D88-C6F8-90C4F49B9737}"/>
              </a:ext>
            </a:extLst>
          </p:cNvPr>
          <p:cNvSpPr txBox="1"/>
          <p:nvPr/>
        </p:nvSpPr>
        <p:spPr>
          <a:xfrm>
            <a:off x="6096000" y="2006946"/>
            <a:ext cx="5088090" cy="4268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교통정보 </a:t>
            </a:r>
            <a:r>
              <a:rPr lang="en-US" altLang="ko-KR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 통계</a:t>
            </a:r>
            <a:endParaRPr lang="en-US" altLang="ko-KR" sz="1300" b="1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요청 값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Key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통계일시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교통정보 타입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반환 값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- </a:t>
            </a:r>
            <a:r>
              <a:rPr lang="en-US" altLang="ko-KR" sz="13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link_id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구간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ID</a:t>
            </a: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- </a:t>
            </a:r>
            <a:r>
              <a:rPr lang="en-US" altLang="ko-KR" sz="13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stat_dt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가공일시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- </a:t>
            </a:r>
            <a:r>
              <a:rPr lang="en-US" altLang="ko-KR" sz="13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tfvl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교통량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- sped :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평균속도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- </a:t>
            </a:r>
            <a:r>
              <a:rPr lang="en-US" altLang="ko-KR" sz="13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ocpy_rate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점유율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- </a:t>
            </a:r>
            <a:r>
              <a:rPr lang="en-US" altLang="ko-KR" sz="13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trvl_hh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통행시간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30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3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교통정보 일간 통계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-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위와 동일</a:t>
            </a:r>
            <a:endParaRPr lang="en-US" altLang="ko-KR" sz="1300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※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시간별 통계와 일간 통계의 차이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업데이트되는 시간이 다름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3299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174118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ko-KR" altLang="en-US" sz="15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84B56-A95F-9D88-C6F8-90C4F49B9737}"/>
              </a:ext>
            </a:extLst>
          </p:cNvPr>
          <p:cNvSpPr txBox="1"/>
          <p:nvPr/>
        </p:nvSpPr>
        <p:spPr>
          <a:xfrm>
            <a:off x="577232" y="1233629"/>
            <a:ext cx="5088090" cy="667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 </a:t>
            </a:r>
            <a:r>
              <a:rPr lang="ko-KR" altLang="en-US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파일 형식 변환</a:t>
            </a:r>
            <a:endParaRPr lang="en-US" altLang="ko-KR" sz="1300" b="1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CSV -&gt; Parquet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CC3891-242A-0C73-2062-9C1361A4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20" y="1944308"/>
            <a:ext cx="3565560" cy="12898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9668F1-8F5D-D65B-7183-C7A7C4C2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15" y="1944308"/>
            <a:ext cx="3654566" cy="1289846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49B3525-74B4-830A-A563-C9997E4ABD76}"/>
              </a:ext>
            </a:extLst>
          </p:cNvPr>
          <p:cNvSpPr/>
          <p:nvPr/>
        </p:nvSpPr>
        <p:spPr>
          <a:xfrm>
            <a:off x="5677763" y="2313980"/>
            <a:ext cx="849086" cy="55050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4299B-B9A9-EC90-90B7-0FF6F4AAD161}"/>
              </a:ext>
            </a:extLst>
          </p:cNvPr>
          <p:cNvSpPr txBox="1"/>
          <p:nvPr/>
        </p:nvSpPr>
        <p:spPr>
          <a:xfrm>
            <a:off x="1887094" y="3307670"/>
            <a:ext cx="21820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CSV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 읽기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쓰기 시간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7EABEA-F407-A739-8EC7-CD500842FDCC}"/>
              </a:ext>
            </a:extLst>
          </p:cNvPr>
          <p:cNvSpPr txBox="1"/>
          <p:nvPr/>
        </p:nvSpPr>
        <p:spPr>
          <a:xfrm>
            <a:off x="7954163" y="3309207"/>
            <a:ext cx="24304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Parquet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 읽기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쓰기 시간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34995B-30AF-30DF-24A4-06D57A3FCAD8}"/>
              </a:ext>
            </a:extLst>
          </p:cNvPr>
          <p:cNvSpPr txBox="1"/>
          <p:nvPr/>
        </p:nvSpPr>
        <p:spPr>
          <a:xfrm>
            <a:off x="1560427" y="6432437"/>
            <a:ext cx="78117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※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Parquet </a:t>
            </a:r>
            <a:r>
              <a:rPr lang="ko-KR" altLang="en-US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 형식 </a:t>
            </a:r>
            <a:r>
              <a:rPr lang="en-US" altLang="ko-KR" sz="130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칼럼방식으로 저장하는 저장 포맷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=&gt;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데이터의 압축률 ↑</a:t>
            </a: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시간과 메모리 절약 가능</a:t>
            </a:r>
            <a:endParaRPr lang="ko-KR" altLang="en-US" sz="13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73CBD7F-4BB8-A89A-BFC0-5CD3899E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81" y="3864320"/>
            <a:ext cx="3281226" cy="19419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0618868-F22B-85E6-6C70-712BF9559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786" y="3860321"/>
            <a:ext cx="3281227" cy="1933126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4AE02A-AC9E-AE4C-7591-3FA083C2332E}"/>
              </a:ext>
            </a:extLst>
          </p:cNvPr>
          <p:cNvSpPr/>
          <p:nvPr/>
        </p:nvSpPr>
        <p:spPr>
          <a:xfrm>
            <a:off x="5665322" y="4548901"/>
            <a:ext cx="849086" cy="55050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A5C1D4-4AD4-9806-1319-67940AA5B192}"/>
              </a:ext>
            </a:extLst>
          </p:cNvPr>
          <p:cNvSpPr txBox="1"/>
          <p:nvPr/>
        </p:nvSpPr>
        <p:spPr>
          <a:xfrm>
            <a:off x="2356081" y="5924338"/>
            <a:ext cx="13372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CSV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 크기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F962F-1EB4-8EA8-DD23-55D594973F9C}"/>
              </a:ext>
            </a:extLst>
          </p:cNvPr>
          <p:cNvSpPr txBox="1"/>
          <p:nvPr/>
        </p:nvSpPr>
        <p:spPr>
          <a:xfrm>
            <a:off x="8549442" y="5924338"/>
            <a:ext cx="16546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Parquet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 크기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C1E28C-FE46-C6DD-DB0F-D5C9C7EC4E18}"/>
              </a:ext>
            </a:extLst>
          </p:cNvPr>
          <p:cNvSpPr/>
          <p:nvPr/>
        </p:nvSpPr>
        <p:spPr>
          <a:xfrm>
            <a:off x="2365412" y="3032449"/>
            <a:ext cx="1170890" cy="2110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DD13CE-31B7-BED7-664B-8DAC0366BEA0}"/>
              </a:ext>
            </a:extLst>
          </p:cNvPr>
          <p:cNvSpPr/>
          <p:nvPr/>
        </p:nvSpPr>
        <p:spPr>
          <a:xfrm>
            <a:off x="8593285" y="3032449"/>
            <a:ext cx="1170890" cy="2110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49F3C9-5B3B-438E-D872-E3750FFB02A9}"/>
              </a:ext>
            </a:extLst>
          </p:cNvPr>
          <p:cNvSpPr/>
          <p:nvPr/>
        </p:nvSpPr>
        <p:spPr>
          <a:xfrm>
            <a:off x="2439248" y="5363557"/>
            <a:ext cx="1432955" cy="1881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37F1BB4-1B47-C6E8-9DA2-8F150DBEA9F8}"/>
              </a:ext>
            </a:extLst>
          </p:cNvPr>
          <p:cNvSpPr/>
          <p:nvPr/>
        </p:nvSpPr>
        <p:spPr>
          <a:xfrm>
            <a:off x="8569131" y="5358577"/>
            <a:ext cx="1432955" cy="1881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41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174118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ko-KR" altLang="en-US" sz="15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84B56-A95F-9D88-C6F8-90C4F49B9737}"/>
              </a:ext>
            </a:extLst>
          </p:cNvPr>
          <p:cNvSpPr txBox="1"/>
          <p:nvPr/>
        </p:nvSpPr>
        <p:spPr>
          <a:xfrm>
            <a:off x="577232" y="1233629"/>
            <a:ext cx="5088090" cy="667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</a:t>
            </a:r>
            <a:r>
              <a:rPr lang="ko-KR" altLang="en-US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 불러오기 및 파생변수 생성</a:t>
            </a:r>
            <a:endParaRPr lang="en-US" altLang="ko-KR" sz="1300" b="1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Pandas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라이브러리 사용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207597-10AF-9D1C-DF7C-727CBD107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34" y="2213867"/>
            <a:ext cx="8509666" cy="40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1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174118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ko-KR" altLang="en-US" sz="15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84B56-A95F-9D88-C6F8-90C4F49B9737}"/>
              </a:ext>
            </a:extLst>
          </p:cNvPr>
          <p:cNvSpPr txBox="1"/>
          <p:nvPr/>
        </p:nvSpPr>
        <p:spPr>
          <a:xfrm>
            <a:off x="577232" y="1233629"/>
            <a:ext cx="5088090" cy="667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</a:t>
            </a:r>
            <a:r>
              <a:rPr lang="ko-KR" altLang="en-US" sz="13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 불러오기 및 파생변수 생성</a:t>
            </a:r>
            <a:endParaRPr lang="en-US" altLang="ko-KR" sz="1300" b="1" i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Pandas </a:t>
            </a: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라이브러리 사용</a:t>
            </a:r>
            <a:endParaRPr lang="en-US" altLang="ko-KR" sz="1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0DAAC2-0513-BC61-F693-57440A2D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10" y="2208952"/>
            <a:ext cx="5088090" cy="3725081"/>
          </a:xfrm>
          <a:prstGeom prst="rect">
            <a:avLst/>
          </a:prstGeom>
        </p:spPr>
      </p:pic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99A853BC-5B3F-6ECA-B5BE-9881BDBF8629}"/>
              </a:ext>
            </a:extLst>
          </p:cNvPr>
          <p:cNvSpPr/>
          <p:nvPr/>
        </p:nvSpPr>
        <p:spPr>
          <a:xfrm>
            <a:off x="6096000" y="2369974"/>
            <a:ext cx="531759" cy="2276671"/>
          </a:xfrm>
          <a:prstGeom prst="rightBrace">
            <a:avLst/>
          </a:prstGeom>
          <a:ln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6FCD7-62BC-5BA7-4DAF-EFBF3867287B}"/>
              </a:ext>
            </a:extLst>
          </p:cNvPr>
          <p:cNvSpPr txBox="1"/>
          <p:nvPr/>
        </p:nvSpPr>
        <p:spPr>
          <a:xfrm>
            <a:off x="6777031" y="3302530"/>
            <a:ext cx="472182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Train, Test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데이터셋 각각의 날짜 정보를 년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 단위로 분할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5F3E4-7896-BEB3-00EE-7D0F33F38343}"/>
              </a:ext>
            </a:extLst>
          </p:cNvPr>
          <p:cNvSpPr txBox="1"/>
          <p:nvPr/>
        </p:nvSpPr>
        <p:spPr>
          <a:xfrm>
            <a:off x="6777394" y="5617202"/>
            <a:ext cx="29000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일자가 평일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또는 주말인지 구분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id="{FF344575-9649-8F19-703C-F5F2A9D32782}"/>
              </a:ext>
            </a:extLst>
          </p:cNvPr>
          <p:cNvSpPr/>
          <p:nvPr/>
        </p:nvSpPr>
        <p:spPr>
          <a:xfrm>
            <a:off x="6113753" y="4898747"/>
            <a:ext cx="531759" cy="503675"/>
          </a:xfrm>
          <a:prstGeom prst="rightBrace">
            <a:avLst/>
          </a:prstGeom>
          <a:ln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DB7F6178-76C1-3204-4500-0AE82429EC26}"/>
              </a:ext>
            </a:extLst>
          </p:cNvPr>
          <p:cNvSpPr/>
          <p:nvPr/>
        </p:nvSpPr>
        <p:spPr>
          <a:xfrm>
            <a:off x="6113752" y="5654524"/>
            <a:ext cx="531759" cy="279509"/>
          </a:xfrm>
          <a:prstGeom prst="rightBrace">
            <a:avLst/>
          </a:prstGeom>
          <a:ln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DD3850-5A94-DFEA-1C40-4F581CE4B376}"/>
              </a:ext>
            </a:extLst>
          </p:cNvPr>
          <p:cNvSpPr txBox="1"/>
          <p:nvPr/>
        </p:nvSpPr>
        <p:spPr>
          <a:xfrm>
            <a:off x="6777393" y="4977459"/>
            <a:ext cx="47214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시작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도착지점의 회전제한 유무에 대해 형 변환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(Object -&gt; Bool)</a:t>
            </a:r>
          </a:p>
        </p:txBody>
      </p:sp>
    </p:spTree>
    <p:extLst>
      <p:ext uri="{BB962C8B-B14F-4D97-AF65-F5344CB8AC3E}">
        <p14:creationId xmlns:p14="http://schemas.microsoft.com/office/powerpoint/2010/main" val="32084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1716</Words>
  <Application>Microsoft Office PowerPoint</Application>
  <PresentationFormat>와이드스크린</PresentationFormat>
  <Paragraphs>393</Paragraphs>
  <Slides>38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Calibri Light</vt:lpstr>
      <vt:lpstr>Arial</vt:lpstr>
      <vt:lpstr>Calibri</vt:lpstr>
      <vt:lpstr>G마켓 산스 Bold</vt:lpstr>
      <vt:lpstr>G마켓 산스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정민수</cp:lastModifiedBy>
  <cp:revision>154</cp:revision>
  <dcterms:created xsi:type="dcterms:W3CDTF">2020-10-19T03:50:26Z</dcterms:created>
  <dcterms:modified xsi:type="dcterms:W3CDTF">2023-05-23T08:14:28Z</dcterms:modified>
</cp:coreProperties>
</file>